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75" r:id="rId4"/>
    <p:sldId id="259"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638"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74638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70277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1535120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355232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4231325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250648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4269613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8" name="Footer Placeholder 7"/>
          <p:cNvSpPr>
            <a:spLocks noGrp="1"/>
          </p:cNvSpPr>
          <p:nvPr>
            <p:ph type="ftr" sz="quarter" idx="11"/>
          </p:nvPr>
        </p:nvSpPr>
        <p:spPr/>
        <p:txBody>
          <a:bodyPr/>
          <a:lstStyle/>
          <a:p>
            <a:endParaRPr lang="en-IN">
              <a:solidFill>
                <a:prstClr val="black">
                  <a:tint val="75000"/>
                </a:prstClr>
              </a:solidFill>
            </a:endParaRPr>
          </a:p>
        </p:txBody>
      </p:sp>
      <p:sp>
        <p:nvSpPr>
          <p:cNvPr id="9" name="Slide Number Placeholder 8"/>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311904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4" name="Footer Placeholder 3"/>
          <p:cNvSpPr>
            <a:spLocks noGrp="1"/>
          </p:cNvSpPr>
          <p:nvPr>
            <p:ph type="ftr" sz="quarter" idx="11"/>
          </p:nvPr>
        </p:nvSpPr>
        <p:spPr/>
        <p:txBody>
          <a:bodyPr/>
          <a:lstStyle/>
          <a:p>
            <a:endParaRPr lang="en-IN">
              <a:solidFill>
                <a:prstClr val="black">
                  <a:tint val="75000"/>
                </a:prstClr>
              </a:solidFill>
            </a:endParaRPr>
          </a:p>
        </p:txBody>
      </p:sp>
      <p:sp>
        <p:nvSpPr>
          <p:cNvPr id="5" name="Slide Number Placeholder 4"/>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2730283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3" name="Footer Placeholder 2"/>
          <p:cNvSpPr>
            <a:spLocks noGrp="1"/>
          </p:cNvSpPr>
          <p:nvPr>
            <p:ph type="ftr" sz="quarter" idx="11"/>
          </p:nvPr>
        </p:nvSpPr>
        <p:spPr/>
        <p:txBody>
          <a:bodyPr/>
          <a:lstStyle/>
          <a:p>
            <a:endParaRPr lang="en-IN">
              <a:solidFill>
                <a:prstClr val="black">
                  <a:tint val="75000"/>
                </a:prstClr>
              </a:solidFill>
            </a:endParaRPr>
          </a:p>
        </p:txBody>
      </p:sp>
      <p:sp>
        <p:nvSpPr>
          <p:cNvPr id="4" name="Slide Number Placeholder 3"/>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5232892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27010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4558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2170655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035836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4189591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63609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2742749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8" name="Footer Placeholder 7"/>
          <p:cNvSpPr>
            <a:spLocks noGrp="1"/>
          </p:cNvSpPr>
          <p:nvPr>
            <p:ph type="ftr" sz="quarter" idx="11"/>
          </p:nvPr>
        </p:nvSpPr>
        <p:spPr/>
        <p:txBody>
          <a:bodyPr/>
          <a:lstStyle/>
          <a:p>
            <a:endParaRPr lang="en-IN">
              <a:solidFill>
                <a:prstClr val="black">
                  <a:tint val="75000"/>
                </a:prstClr>
              </a:solidFill>
            </a:endParaRPr>
          </a:p>
        </p:txBody>
      </p:sp>
      <p:sp>
        <p:nvSpPr>
          <p:cNvPr id="9" name="Slide Number Placeholder 8"/>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128467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4" name="Footer Placeholder 3"/>
          <p:cNvSpPr>
            <a:spLocks noGrp="1"/>
          </p:cNvSpPr>
          <p:nvPr>
            <p:ph type="ftr" sz="quarter" idx="11"/>
          </p:nvPr>
        </p:nvSpPr>
        <p:spPr/>
        <p:txBody>
          <a:bodyPr/>
          <a:lstStyle/>
          <a:p>
            <a:endParaRPr lang="en-IN">
              <a:solidFill>
                <a:prstClr val="black">
                  <a:tint val="75000"/>
                </a:prstClr>
              </a:solidFill>
            </a:endParaRPr>
          </a:p>
        </p:txBody>
      </p:sp>
      <p:sp>
        <p:nvSpPr>
          <p:cNvPr id="5" name="Slide Number Placeholder 4"/>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736722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3" name="Footer Placeholder 2"/>
          <p:cNvSpPr>
            <a:spLocks noGrp="1"/>
          </p:cNvSpPr>
          <p:nvPr>
            <p:ph type="ftr" sz="quarter" idx="11"/>
          </p:nvPr>
        </p:nvSpPr>
        <p:spPr/>
        <p:txBody>
          <a:bodyPr/>
          <a:lstStyle/>
          <a:p>
            <a:endParaRPr lang="en-IN">
              <a:solidFill>
                <a:prstClr val="black">
                  <a:tint val="75000"/>
                </a:prstClr>
              </a:solidFill>
            </a:endParaRPr>
          </a:p>
        </p:txBody>
      </p:sp>
      <p:sp>
        <p:nvSpPr>
          <p:cNvPr id="4" name="Slide Number Placeholder 3"/>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211579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55876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415259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29534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85B62-82E1-4A38-99DF-CBF179FB5D1D}" type="datetimeFigureOut">
              <a:rPr lang="en-IN" smtClean="0">
                <a:solidFill>
                  <a:prstClr val="black">
                    <a:tint val="75000"/>
                  </a:prstClr>
                </a:solidFill>
              </a:rPr>
              <a:pPr/>
              <a:t>01-03-2018</a:t>
            </a:fld>
            <a:endParaRPr lang="en-I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A8091-CB8B-4929-B7FD-07F958B671BA}" type="slidenum">
              <a:rPr lang="en-IN" smtClean="0">
                <a:solidFill>
                  <a:prstClr val="black">
                    <a:tint val="75000"/>
                  </a:prstClr>
                </a:solidFill>
              </a:rPr>
              <a:pPr/>
              <a:t>‹#›</a:t>
            </a:fld>
            <a:endParaRPr lang="en-IN">
              <a:solidFill>
                <a:prstClr val="black">
                  <a:tint val="75000"/>
                </a:prstClr>
              </a:solidFill>
            </a:endParaRPr>
          </a:p>
        </p:txBody>
      </p:sp>
    </p:spTree>
    <p:extLst>
      <p:ext uri="{BB962C8B-B14F-4D97-AF65-F5344CB8AC3E}">
        <p14:creationId xmlns:p14="http://schemas.microsoft.com/office/powerpoint/2010/main" xmlns="" val="37429508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565"/>
            <a:ext cx="7772400" cy="1470025"/>
          </a:xfrm>
        </p:spPr>
        <p:txBody>
          <a:bodyPr/>
          <a:lstStyle/>
          <a:p>
            <a:r>
              <a:rPr lang="en-US" b="1" dirty="0" smtClean="0">
                <a:solidFill>
                  <a:srgbClr val="FFFF00"/>
                </a:solidFill>
              </a:rPr>
              <a:t>Dr H S BHAT</a:t>
            </a:r>
            <a:endParaRPr lang="en-IN" b="1" dirty="0">
              <a:solidFill>
                <a:srgbClr val="FFFF00"/>
              </a:solidFill>
            </a:endParaRPr>
          </a:p>
        </p:txBody>
      </p:sp>
      <p:pic>
        <p:nvPicPr>
          <p:cNvPr id="1026" name="Picture 2" descr="C:\Users\CSR\Desktop\HS Bhat pic.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24800" y="1214422"/>
            <a:ext cx="6247596" cy="55206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59168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a:bodyPr>
          <a:lstStyle/>
          <a:p>
            <a:r>
              <a:rPr lang="en-IN" dirty="0" smtClean="0">
                <a:solidFill>
                  <a:schemeClr val="bg1"/>
                </a:solidFill>
              </a:rPr>
              <a:t>It is a testament to Dr. </a:t>
            </a:r>
            <a:r>
              <a:rPr lang="en-IN" dirty="0" err="1" smtClean="0">
                <a:solidFill>
                  <a:schemeClr val="bg1"/>
                </a:solidFill>
              </a:rPr>
              <a:t>Bhat's</a:t>
            </a:r>
            <a:r>
              <a:rPr lang="en-IN" dirty="0" smtClean="0">
                <a:solidFill>
                  <a:schemeClr val="bg1"/>
                </a:solidFill>
              </a:rPr>
              <a:t> humility that </a:t>
            </a:r>
            <a:r>
              <a:rPr lang="en-IN" b="1" dirty="0" smtClean="0">
                <a:solidFill>
                  <a:schemeClr val="bg1"/>
                </a:solidFill>
              </a:rPr>
              <a:t>he never privately or publicly made any claim of having treated such eminent people </a:t>
            </a:r>
            <a:r>
              <a:rPr lang="en-IN" dirty="0" smtClean="0">
                <a:solidFill>
                  <a:schemeClr val="bg1"/>
                </a:solidFill>
              </a:rPr>
              <a:t>and remained reticent throughout about his proximity to them. He would bestow identical care to the commoner and the economically disadvantaged as well.</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92500" lnSpcReduction="20000"/>
          </a:bodyPr>
          <a:lstStyle/>
          <a:p>
            <a:r>
              <a:rPr lang="en-IN" dirty="0" smtClean="0">
                <a:solidFill>
                  <a:schemeClr val="bg1"/>
                </a:solidFill>
              </a:rPr>
              <a:t>In 1991, Dr. </a:t>
            </a:r>
            <a:r>
              <a:rPr lang="en-IN" dirty="0" err="1" smtClean="0">
                <a:solidFill>
                  <a:schemeClr val="bg1"/>
                </a:solidFill>
              </a:rPr>
              <a:t>Bhat</a:t>
            </a:r>
            <a:r>
              <a:rPr lang="en-IN" dirty="0" smtClean="0">
                <a:solidFill>
                  <a:schemeClr val="bg1"/>
                </a:solidFill>
              </a:rPr>
              <a:t> and his wife </a:t>
            </a:r>
            <a:r>
              <a:rPr lang="en-IN" b="1" dirty="0" err="1" smtClean="0">
                <a:solidFill>
                  <a:schemeClr val="bg1"/>
                </a:solidFill>
              </a:rPr>
              <a:t>Dr.Prema</a:t>
            </a:r>
            <a:r>
              <a:rPr lang="en-IN" b="1" dirty="0" smtClean="0">
                <a:solidFill>
                  <a:schemeClr val="bg1"/>
                </a:solidFill>
              </a:rPr>
              <a:t> </a:t>
            </a:r>
            <a:r>
              <a:rPr lang="en-IN" b="1" dirty="0" err="1" smtClean="0">
                <a:solidFill>
                  <a:schemeClr val="bg1"/>
                </a:solidFill>
              </a:rPr>
              <a:t>Bhat</a:t>
            </a:r>
            <a:r>
              <a:rPr lang="en-IN" b="1" dirty="0" smtClean="0">
                <a:solidFill>
                  <a:schemeClr val="bg1"/>
                </a:solidFill>
              </a:rPr>
              <a:t>, a distinguished microbiologist</a:t>
            </a:r>
            <a:r>
              <a:rPr lang="en-IN" dirty="0" smtClean="0">
                <a:solidFill>
                  <a:schemeClr val="bg1"/>
                </a:solidFill>
              </a:rPr>
              <a:t>, shifted their establishment to </a:t>
            </a:r>
            <a:r>
              <a:rPr lang="en-IN" dirty="0" err="1" smtClean="0">
                <a:solidFill>
                  <a:schemeClr val="bg1"/>
                </a:solidFill>
              </a:rPr>
              <a:t>Puttaparthy</a:t>
            </a:r>
            <a:r>
              <a:rPr lang="en-IN" dirty="0" smtClean="0">
                <a:solidFill>
                  <a:schemeClr val="bg1"/>
                </a:solidFill>
              </a:rPr>
              <a:t> after having being invited by </a:t>
            </a:r>
            <a:r>
              <a:rPr lang="en-IN" dirty="0" err="1" smtClean="0">
                <a:solidFill>
                  <a:schemeClr val="bg1"/>
                </a:solidFill>
              </a:rPr>
              <a:t>Sathya</a:t>
            </a:r>
            <a:r>
              <a:rPr lang="en-IN" dirty="0" smtClean="0">
                <a:solidFill>
                  <a:schemeClr val="bg1"/>
                </a:solidFill>
              </a:rPr>
              <a:t> </a:t>
            </a:r>
            <a:r>
              <a:rPr lang="en-IN" dirty="0" err="1" smtClean="0">
                <a:solidFill>
                  <a:schemeClr val="bg1"/>
                </a:solidFill>
              </a:rPr>
              <a:t>Sai</a:t>
            </a:r>
            <a:r>
              <a:rPr lang="en-IN" dirty="0" smtClean="0">
                <a:solidFill>
                  <a:schemeClr val="bg1"/>
                </a:solidFill>
              </a:rPr>
              <a:t> Baba to be part of the faculty at the Sri </a:t>
            </a:r>
            <a:r>
              <a:rPr lang="en-IN" dirty="0" err="1" smtClean="0">
                <a:solidFill>
                  <a:schemeClr val="bg1"/>
                </a:solidFill>
              </a:rPr>
              <a:t>Sathya</a:t>
            </a:r>
            <a:r>
              <a:rPr lang="en-IN" dirty="0" smtClean="0">
                <a:solidFill>
                  <a:schemeClr val="bg1"/>
                </a:solidFill>
              </a:rPr>
              <a:t> </a:t>
            </a:r>
            <a:r>
              <a:rPr lang="en-IN" dirty="0" err="1" smtClean="0">
                <a:solidFill>
                  <a:schemeClr val="bg1"/>
                </a:solidFill>
              </a:rPr>
              <a:t>Sai</a:t>
            </a:r>
            <a:r>
              <a:rPr lang="en-IN" dirty="0" smtClean="0">
                <a:solidFill>
                  <a:schemeClr val="bg1"/>
                </a:solidFill>
              </a:rPr>
              <a:t> Institute of Higher Medical Sciences (SSIHMS). They structured their respective departments. He deemed it an opportunity to work in an extraordinary hospital, though largely untested at that point. His former students, now elevated to positions of import at various universities, were more than willing to aid his efforts; they periodically travelled to </a:t>
            </a:r>
            <a:r>
              <a:rPr lang="en-IN" dirty="0" err="1" smtClean="0">
                <a:solidFill>
                  <a:schemeClr val="bg1"/>
                </a:solidFill>
              </a:rPr>
              <a:t>Puttaparthy</a:t>
            </a:r>
            <a:r>
              <a:rPr lang="en-IN" dirty="0" smtClean="0">
                <a:solidFill>
                  <a:schemeClr val="bg1"/>
                </a:solidFill>
              </a:rPr>
              <a:t> to teach and operate. The Department of Urology at the SSIHMS under his stewardship gained national fame in a relatively short period. He conscientiously tended it till his death.</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92500" lnSpcReduction="10000"/>
          </a:bodyPr>
          <a:lstStyle/>
          <a:p>
            <a:r>
              <a:rPr lang="en-IN" dirty="0" smtClean="0">
                <a:solidFill>
                  <a:schemeClr val="bg1"/>
                </a:solidFill>
              </a:rPr>
              <a:t>Despite being plagued by health challenges and devastated by the loss of his spouse in 1997, Dr. </a:t>
            </a:r>
            <a:r>
              <a:rPr lang="en-IN" dirty="0" err="1" smtClean="0">
                <a:solidFill>
                  <a:schemeClr val="bg1"/>
                </a:solidFill>
              </a:rPr>
              <a:t>Bhat's</a:t>
            </a:r>
            <a:r>
              <a:rPr lang="en-IN" dirty="0" smtClean="0">
                <a:solidFill>
                  <a:schemeClr val="bg1"/>
                </a:solidFill>
              </a:rPr>
              <a:t> commitment to postgraduate education remained resolute. Even in October 2010, a month before his demise, he found the time and the strength to oversee the conduct of a major postgraduate programme of national salience at the SSIHMS.</a:t>
            </a:r>
            <a:endParaRPr lang="en-GB" dirty="0" smtClean="0">
              <a:solidFill>
                <a:schemeClr val="bg1"/>
              </a:solidFill>
            </a:endParaRPr>
          </a:p>
          <a:p>
            <a:r>
              <a:rPr lang="en-IN" i="1" dirty="0" smtClean="0">
                <a:solidFill>
                  <a:schemeClr val="bg1"/>
                </a:solidFill>
              </a:rPr>
              <a:t>(Dr. K. </a:t>
            </a:r>
            <a:r>
              <a:rPr lang="en-IN" i="1" dirty="0" err="1" smtClean="0">
                <a:solidFill>
                  <a:schemeClr val="bg1"/>
                </a:solidFill>
              </a:rPr>
              <a:t>Sasidharan</a:t>
            </a:r>
            <a:r>
              <a:rPr lang="en-IN" i="1" dirty="0" smtClean="0">
                <a:solidFill>
                  <a:schemeClr val="bg1"/>
                </a:solidFill>
              </a:rPr>
              <a:t> is a former Head of the Department of Urology at </a:t>
            </a:r>
            <a:r>
              <a:rPr lang="en-IN" i="1" dirty="0" err="1" smtClean="0">
                <a:solidFill>
                  <a:schemeClr val="bg1"/>
                </a:solidFill>
              </a:rPr>
              <a:t>Manipal</a:t>
            </a:r>
            <a:r>
              <a:rPr lang="en-IN" i="1" dirty="0" smtClean="0">
                <a:solidFill>
                  <a:schemeClr val="bg1"/>
                </a:solidFill>
              </a:rPr>
              <a:t> University, a former Editor of the Indian Journal of Urology and Past President of the Urological Society of India. He is now Professor of Urology at the Kerala Institute of Medical Sciences, </a:t>
            </a:r>
            <a:r>
              <a:rPr lang="en-IN" i="1" dirty="0" err="1" smtClean="0">
                <a:solidFill>
                  <a:schemeClr val="bg1"/>
                </a:solidFill>
              </a:rPr>
              <a:t>Thiruvananthapuram</a:t>
            </a:r>
            <a:r>
              <a:rPr lang="en-IN" i="1" dirty="0" smtClean="0">
                <a:solidFill>
                  <a:schemeClr val="bg1"/>
                </a:solidFill>
              </a:rPr>
              <a:t>.)</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70000" lnSpcReduction="20000"/>
          </a:bodyPr>
          <a:lstStyle/>
          <a:p>
            <a:r>
              <a:rPr lang="en-IN" dirty="0" smtClean="0">
                <a:solidFill>
                  <a:schemeClr val="bg1"/>
                </a:solidFill>
              </a:rPr>
              <a:t>COMMENTS</a:t>
            </a:r>
            <a:endParaRPr lang="en-GB" dirty="0" smtClean="0">
              <a:solidFill>
                <a:schemeClr val="bg1"/>
              </a:solidFill>
            </a:endParaRPr>
          </a:p>
          <a:p>
            <a:r>
              <a:rPr lang="en-IN" dirty="0" smtClean="0">
                <a:solidFill>
                  <a:schemeClr val="bg1"/>
                </a:solidFill>
              </a:rPr>
              <a:t>Great people should always be </a:t>
            </a:r>
            <a:r>
              <a:rPr lang="en-IN" dirty="0" err="1" smtClean="0">
                <a:solidFill>
                  <a:schemeClr val="bg1"/>
                </a:solidFill>
              </a:rPr>
              <a:t>honored</a:t>
            </a:r>
            <a:r>
              <a:rPr lang="en-IN" dirty="0" smtClean="0">
                <a:solidFill>
                  <a:schemeClr val="bg1"/>
                </a:solidFill>
              </a:rPr>
              <a:t>, and the writer, by this, has expressed his </a:t>
            </a:r>
            <a:endParaRPr lang="en-GB" dirty="0" smtClean="0">
              <a:solidFill>
                <a:schemeClr val="bg1"/>
              </a:solidFill>
            </a:endParaRPr>
          </a:p>
          <a:p>
            <a:r>
              <a:rPr lang="en-IN" dirty="0" smtClean="0">
                <a:solidFill>
                  <a:schemeClr val="bg1"/>
                </a:solidFill>
              </a:rPr>
              <a:t>gratitude to his guru. The medical profession is a noble profession and those in the medical </a:t>
            </a:r>
            <a:endParaRPr lang="en-GB" dirty="0" smtClean="0">
              <a:solidFill>
                <a:schemeClr val="bg1"/>
              </a:solidFill>
            </a:endParaRPr>
          </a:p>
          <a:p>
            <a:r>
              <a:rPr lang="en-IN" dirty="0" smtClean="0">
                <a:solidFill>
                  <a:schemeClr val="bg1"/>
                </a:solidFill>
              </a:rPr>
              <a:t>Field should ever be at the service of the suffering humanity, whether they are rich or poor. </a:t>
            </a:r>
            <a:endParaRPr lang="en-GB" dirty="0" smtClean="0">
              <a:solidFill>
                <a:schemeClr val="bg1"/>
              </a:solidFill>
            </a:endParaRPr>
          </a:p>
          <a:p>
            <a:r>
              <a:rPr lang="en-IN" dirty="0" smtClean="0">
                <a:solidFill>
                  <a:schemeClr val="bg1"/>
                </a:solidFill>
              </a:rPr>
              <a:t>In the case of the rich, they can afford. But in the case of the poor, the doctor is God in </a:t>
            </a:r>
            <a:endParaRPr lang="en-GB" dirty="0" smtClean="0">
              <a:solidFill>
                <a:schemeClr val="bg1"/>
              </a:solidFill>
            </a:endParaRPr>
          </a:p>
          <a:p>
            <a:r>
              <a:rPr lang="en-IN" dirty="0" smtClean="0">
                <a:solidFill>
                  <a:schemeClr val="bg1"/>
                </a:solidFill>
              </a:rPr>
              <a:t>human form. In the case of DR Bhatt, he was more interested in service and the </a:t>
            </a:r>
            <a:endParaRPr lang="en-GB" dirty="0" smtClean="0">
              <a:solidFill>
                <a:schemeClr val="bg1"/>
              </a:solidFill>
            </a:endParaRPr>
          </a:p>
          <a:p>
            <a:r>
              <a:rPr lang="en-IN" dirty="0" smtClean="0">
                <a:solidFill>
                  <a:schemeClr val="bg1"/>
                </a:solidFill>
              </a:rPr>
              <a:t>development of his specialized branch of medicine. Salutations to a giant in the field.</a:t>
            </a:r>
            <a:endParaRPr lang="en-GB" dirty="0" smtClean="0">
              <a:solidFill>
                <a:schemeClr val="bg1"/>
              </a:solidFill>
            </a:endParaRPr>
          </a:p>
          <a:p>
            <a:r>
              <a:rPr lang="en-IN" dirty="0" smtClean="0">
                <a:solidFill>
                  <a:schemeClr val="bg1"/>
                </a:solidFill>
              </a:rPr>
              <a:t>Permit me to add the names of such service minded giants. DR.MKK MENON of MADRAS, </a:t>
            </a:r>
            <a:endParaRPr lang="en-GB" dirty="0" smtClean="0">
              <a:solidFill>
                <a:schemeClr val="bg1"/>
              </a:solidFill>
            </a:endParaRPr>
          </a:p>
          <a:p>
            <a:r>
              <a:rPr lang="en-IN" dirty="0" smtClean="0">
                <a:solidFill>
                  <a:schemeClr val="bg1"/>
                </a:solidFill>
              </a:rPr>
              <a:t>DR.PKR WARRIOR OF TRIVANDRUM. They while in govt service, were not having </a:t>
            </a:r>
            <a:endParaRPr lang="en-GB" dirty="0" smtClean="0">
              <a:solidFill>
                <a:schemeClr val="bg1"/>
              </a:solidFill>
            </a:endParaRPr>
          </a:p>
          <a:p>
            <a:r>
              <a:rPr lang="en-IN" dirty="0" smtClean="0">
                <a:solidFill>
                  <a:schemeClr val="bg1"/>
                </a:solidFill>
              </a:rPr>
              <a:t>private practice, till retirement.</a:t>
            </a:r>
            <a:endParaRPr lang="en-GB" dirty="0" smtClean="0">
              <a:solidFill>
                <a:schemeClr val="bg1"/>
              </a:solidFill>
            </a:endParaRPr>
          </a:p>
          <a:p>
            <a:r>
              <a:rPr lang="en-IN" dirty="0" smtClean="0">
                <a:solidFill>
                  <a:schemeClr val="bg1"/>
                </a:solidFill>
              </a:rPr>
              <a:t>from:  </a:t>
            </a:r>
            <a:r>
              <a:rPr lang="en-IN" dirty="0" err="1" smtClean="0">
                <a:solidFill>
                  <a:schemeClr val="bg1"/>
                </a:solidFill>
              </a:rPr>
              <a:t>C.P.Chandra</a:t>
            </a:r>
            <a:r>
              <a:rPr lang="en-IN" dirty="0" smtClean="0">
                <a:solidFill>
                  <a:schemeClr val="bg1"/>
                </a:solidFill>
              </a:rPr>
              <a:t> Das</a:t>
            </a:r>
            <a:endParaRPr lang="en-GB" dirty="0" smtClean="0">
              <a:solidFill>
                <a:schemeClr val="bg1"/>
              </a:solidFill>
            </a:endParaRPr>
          </a:p>
          <a:p>
            <a:r>
              <a:rPr lang="en-IN" dirty="0" smtClean="0">
                <a:solidFill>
                  <a:schemeClr val="bg1"/>
                </a:solidFill>
              </a:rPr>
              <a:t>Posted on: Nov 19, 2011 at 19:54 IST </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92500" lnSpcReduction="10000"/>
          </a:bodyPr>
          <a:lstStyle/>
          <a:p>
            <a:r>
              <a:rPr lang="en-IN" dirty="0" smtClean="0">
                <a:solidFill>
                  <a:schemeClr val="bg1"/>
                </a:solidFill>
              </a:rPr>
              <a:t>I would like to thank </a:t>
            </a:r>
            <a:r>
              <a:rPr lang="en-IN" dirty="0" err="1" smtClean="0">
                <a:solidFill>
                  <a:schemeClr val="bg1"/>
                </a:solidFill>
              </a:rPr>
              <a:t>Dr.Sashidharan</a:t>
            </a:r>
            <a:r>
              <a:rPr lang="en-IN" dirty="0" smtClean="0">
                <a:solidFill>
                  <a:schemeClr val="bg1"/>
                </a:solidFill>
              </a:rPr>
              <a:t> for the article written about </a:t>
            </a:r>
            <a:r>
              <a:rPr lang="en-IN" dirty="0" err="1" smtClean="0">
                <a:solidFill>
                  <a:schemeClr val="bg1"/>
                </a:solidFill>
              </a:rPr>
              <a:t>Dr.H.S.bhat</a:t>
            </a:r>
            <a:r>
              <a:rPr lang="en-IN" dirty="0" smtClean="0">
                <a:solidFill>
                  <a:schemeClr val="bg1"/>
                </a:solidFill>
              </a:rPr>
              <a:t>. He has so beautifully articulated the greatness and personality of such a rare and great soul that HSB was- I am proud to be his </a:t>
            </a:r>
            <a:r>
              <a:rPr lang="en-IN" dirty="0" err="1" smtClean="0">
                <a:solidFill>
                  <a:schemeClr val="bg1"/>
                </a:solidFill>
              </a:rPr>
              <a:t>daughter.In</a:t>
            </a:r>
            <a:r>
              <a:rPr lang="en-IN" dirty="0" smtClean="0">
                <a:solidFill>
                  <a:schemeClr val="bg1"/>
                </a:solidFill>
              </a:rPr>
              <a:t> times when people and Institutions have selective amnesia about the pioneers and teachers who were the pillars of their development and growth, it so touching that such a senior surgeon and Urologist has penned his thoughts of the Guru and Guide and above all a wonderful human being that my father was</a:t>
            </a:r>
            <a:endParaRPr lang="en-GB" dirty="0" smtClean="0">
              <a:solidFill>
                <a:schemeClr val="bg1"/>
              </a:solidFill>
            </a:endParaRPr>
          </a:p>
          <a:p>
            <a:r>
              <a:rPr lang="en-IN" dirty="0" smtClean="0">
                <a:solidFill>
                  <a:schemeClr val="bg1"/>
                </a:solidFill>
              </a:rPr>
              <a:t>from:  </a:t>
            </a:r>
            <a:r>
              <a:rPr lang="en-IN" dirty="0" err="1" smtClean="0">
                <a:solidFill>
                  <a:schemeClr val="bg1"/>
                </a:solidFill>
              </a:rPr>
              <a:t>Thara</a:t>
            </a:r>
            <a:r>
              <a:rPr lang="en-IN" dirty="0" smtClean="0">
                <a:solidFill>
                  <a:schemeClr val="bg1"/>
                </a:solidFill>
              </a:rPr>
              <a:t> Francis</a:t>
            </a:r>
            <a:endParaRPr lang="en-GB" dirty="0" smtClean="0">
              <a:solidFill>
                <a:schemeClr val="bg1"/>
              </a:solidFill>
            </a:endParaRPr>
          </a:p>
          <a:p>
            <a:r>
              <a:rPr lang="en-IN" dirty="0" smtClean="0">
                <a:solidFill>
                  <a:schemeClr val="bg1"/>
                </a:solidFill>
              </a:rPr>
              <a:t>Posted on: Nov 19, 2011 at 11:00 IST </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77500" lnSpcReduction="20000"/>
          </a:bodyPr>
          <a:lstStyle/>
          <a:p>
            <a:r>
              <a:rPr lang="en-IN" dirty="0" smtClean="0">
                <a:solidFill>
                  <a:schemeClr val="bg1"/>
                </a:solidFill>
              </a:rPr>
              <a:t>I think the age should be 92 not 38 in the article. This kind of mistakes happen, because of difference in numeric keypad in telephones or cell phones and computer key board.</a:t>
            </a:r>
            <a:endParaRPr lang="en-GB" dirty="0" smtClean="0">
              <a:solidFill>
                <a:schemeClr val="bg1"/>
              </a:solidFill>
            </a:endParaRPr>
          </a:p>
          <a:p>
            <a:r>
              <a:rPr lang="en-IN" dirty="0" smtClean="0">
                <a:solidFill>
                  <a:schemeClr val="bg1"/>
                </a:solidFill>
              </a:rPr>
              <a:t>from:  </a:t>
            </a:r>
            <a:r>
              <a:rPr lang="en-IN" dirty="0" err="1" smtClean="0">
                <a:solidFill>
                  <a:schemeClr val="bg1"/>
                </a:solidFill>
              </a:rPr>
              <a:t>sivabala</a:t>
            </a:r>
            <a:endParaRPr lang="en-GB" dirty="0" smtClean="0">
              <a:solidFill>
                <a:schemeClr val="bg1"/>
              </a:solidFill>
            </a:endParaRPr>
          </a:p>
          <a:p>
            <a:r>
              <a:rPr lang="en-IN" dirty="0" smtClean="0">
                <a:solidFill>
                  <a:schemeClr val="bg1"/>
                </a:solidFill>
              </a:rPr>
              <a:t>Posted on: Nov 19, 2011 at 01:24 IST </a:t>
            </a:r>
            <a:endParaRPr lang="en-GB" dirty="0" smtClean="0">
              <a:solidFill>
                <a:schemeClr val="bg1"/>
              </a:solidFill>
            </a:endParaRPr>
          </a:p>
          <a:p>
            <a:r>
              <a:rPr lang="en-IN" dirty="0" smtClean="0">
                <a:solidFill>
                  <a:schemeClr val="bg1"/>
                </a:solidFill>
              </a:rPr>
              <a:t>=======</a:t>
            </a:r>
            <a:endParaRPr lang="en-GB" dirty="0" smtClean="0">
              <a:solidFill>
                <a:schemeClr val="bg1"/>
              </a:solidFill>
            </a:endParaRPr>
          </a:p>
          <a:p>
            <a:r>
              <a:rPr lang="en-IN" dirty="0" smtClean="0">
                <a:solidFill>
                  <a:schemeClr val="bg1"/>
                </a:solidFill>
              </a:rPr>
              <a:t>FROM </a:t>
            </a:r>
            <a:r>
              <a:rPr lang="en-IN" dirty="0" err="1" smtClean="0">
                <a:solidFill>
                  <a:schemeClr val="bg1"/>
                </a:solidFill>
              </a:rPr>
              <a:t>kscasi</a:t>
            </a:r>
            <a:r>
              <a:rPr lang="en-IN" dirty="0" smtClean="0">
                <a:solidFill>
                  <a:schemeClr val="bg1"/>
                </a:solidFill>
              </a:rPr>
              <a:t> WEBSITE: HS </a:t>
            </a:r>
            <a:r>
              <a:rPr lang="en-IN" dirty="0" err="1" smtClean="0">
                <a:solidFill>
                  <a:schemeClr val="bg1"/>
                </a:solidFill>
              </a:rPr>
              <a:t>Bhat</a:t>
            </a:r>
            <a:r>
              <a:rPr lang="en-IN" dirty="0" smtClean="0">
                <a:solidFill>
                  <a:schemeClr val="bg1"/>
                </a:solidFill>
              </a:rPr>
              <a:t>:  Father of Indian </a:t>
            </a:r>
            <a:r>
              <a:rPr lang="en-IN" dirty="0" err="1" smtClean="0">
                <a:solidFill>
                  <a:schemeClr val="bg1"/>
                </a:solidFill>
              </a:rPr>
              <a:t>UrologyRecipient</a:t>
            </a:r>
            <a:r>
              <a:rPr lang="en-IN" dirty="0" smtClean="0">
                <a:solidFill>
                  <a:schemeClr val="bg1"/>
                </a:solidFill>
              </a:rPr>
              <a:t> -BC Roy award</a:t>
            </a:r>
            <a:endParaRPr lang="en-GB" dirty="0" smtClean="0">
              <a:solidFill>
                <a:schemeClr val="bg1"/>
              </a:solidFill>
            </a:endParaRPr>
          </a:p>
          <a:p>
            <a:r>
              <a:rPr lang="en-IN" dirty="0" smtClean="0">
                <a:solidFill>
                  <a:schemeClr val="bg1"/>
                </a:solidFill>
              </a:rPr>
              <a:t>Prof H.S. </a:t>
            </a:r>
            <a:r>
              <a:rPr lang="en-IN" dirty="0" err="1" smtClean="0">
                <a:solidFill>
                  <a:schemeClr val="bg1"/>
                </a:solidFill>
              </a:rPr>
              <a:t>Bhat</a:t>
            </a:r>
            <a:r>
              <a:rPr lang="en-IN" dirty="0" smtClean="0">
                <a:solidFill>
                  <a:schemeClr val="bg1"/>
                </a:solidFill>
              </a:rPr>
              <a:t> graduated from </a:t>
            </a:r>
            <a:r>
              <a:rPr lang="en-IN" dirty="0" err="1" smtClean="0">
                <a:solidFill>
                  <a:schemeClr val="bg1"/>
                </a:solidFill>
              </a:rPr>
              <a:t>StanleyMedical</a:t>
            </a:r>
            <a:r>
              <a:rPr lang="en-IN" dirty="0" smtClean="0">
                <a:solidFill>
                  <a:schemeClr val="bg1"/>
                </a:solidFill>
              </a:rPr>
              <a:t> College and obtained </a:t>
            </a:r>
            <a:r>
              <a:rPr lang="en-IN" dirty="0" err="1" smtClean="0">
                <a:solidFill>
                  <a:schemeClr val="bg1"/>
                </a:solidFill>
              </a:rPr>
              <a:t>hisMS</a:t>
            </a:r>
            <a:r>
              <a:rPr lang="en-IN" dirty="0" smtClean="0">
                <a:solidFill>
                  <a:schemeClr val="bg1"/>
                </a:solidFill>
              </a:rPr>
              <a:t> from C.M.C. Vellore. He joined the faculty of C.M.C. in 1953 and served the institution for over three </a:t>
            </a:r>
            <a:r>
              <a:rPr lang="en-IN" dirty="0" err="1" smtClean="0">
                <a:solidFill>
                  <a:schemeClr val="bg1"/>
                </a:solidFill>
              </a:rPr>
              <a:t>decades.He</a:t>
            </a:r>
            <a:r>
              <a:rPr lang="en-IN" dirty="0" smtClean="0">
                <a:solidFill>
                  <a:schemeClr val="bg1"/>
                </a:solidFill>
              </a:rPr>
              <a:t> was responsible for setting up the first department of Urology in </a:t>
            </a:r>
            <a:r>
              <a:rPr lang="en-IN" dirty="0" err="1" smtClean="0">
                <a:solidFill>
                  <a:schemeClr val="bg1"/>
                </a:solidFill>
              </a:rPr>
              <a:t>thecountry</a:t>
            </a:r>
            <a:r>
              <a:rPr lang="en-IN" dirty="0" smtClean="0">
                <a:solidFill>
                  <a:schemeClr val="bg1"/>
                </a:solidFill>
              </a:rPr>
              <a:t> at Vellore.</a:t>
            </a:r>
            <a:endParaRPr lang="en-GB" dirty="0" smtClean="0">
              <a:solidFill>
                <a:schemeClr val="bg1"/>
              </a:solidFill>
            </a:endParaRPr>
          </a:p>
          <a:p>
            <a:r>
              <a:rPr lang="en-IN" dirty="0" smtClean="0">
                <a:solidFill>
                  <a:schemeClr val="bg1"/>
                </a:solidFill>
              </a:rPr>
              <a:t>He was president of Urology society of India. Served on the </a:t>
            </a:r>
            <a:r>
              <a:rPr lang="en-IN" dirty="0" err="1" smtClean="0">
                <a:solidFill>
                  <a:schemeClr val="bg1"/>
                </a:solidFill>
              </a:rPr>
              <a:t>Editorialboard</a:t>
            </a:r>
            <a:r>
              <a:rPr lang="en-IN" dirty="0" smtClean="0">
                <a:solidFill>
                  <a:schemeClr val="bg1"/>
                </a:solidFill>
              </a:rPr>
              <a:t> of Indian J </a:t>
            </a:r>
            <a:r>
              <a:rPr lang="en-IN" dirty="0" err="1" smtClean="0">
                <a:solidFill>
                  <a:schemeClr val="bg1"/>
                </a:solidFill>
              </a:rPr>
              <a:t>Urology.He</a:t>
            </a:r>
            <a:r>
              <a:rPr lang="en-IN" dirty="0" smtClean="0">
                <a:solidFill>
                  <a:schemeClr val="bg1"/>
                </a:solidFill>
              </a:rPr>
              <a:t> was also a member of National Academy of Medical Sciences. </a:t>
            </a:r>
            <a:r>
              <a:rPr lang="en-IN" dirty="0" err="1" smtClean="0">
                <a:solidFill>
                  <a:schemeClr val="bg1"/>
                </a:solidFill>
              </a:rPr>
              <a:t>Waschairman</a:t>
            </a:r>
            <a:r>
              <a:rPr lang="en-IN" dirty="0" smtClean="0">
                <a:solidFill>
                  <a:schemeClr val="bg1"/>
                </a:solidFill>
              </a:rPr>
              <a:t> of a special committee of ICMR.</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8786874" cy="6357982"/>
          </a:xfrm>
        </p:spPr>
        <p:txBody>
          <a:bodyPr>
            <a:noAutofit/>
          </a:bodyPr>
          <a:lstStyle/>
          <a:p>
            <a:r>
              <a:rPr lang="en-US" sz="1400" dirty="0" smtClean="0">
                <a:solidFill>
                  <a:schemeClr val="bg1"/>
                </a:solidFill>
              </a:rPr>
              <a:t>[21.01.1921 – 19.11.2010]</a:t>
            </a:r>
            <a:endParaRPr lang="en-IN" sz="1400" dirty="0" smtClean="0">
              <a:solidFill>
                <a:schemeClr val="bg1"/>
              </a:solidFill>
            </a:endParaRPr>
          </a:p>
          <a:p>
            <a:pPr lvl="0"/>
            <a:r>
              <a:rPr lang="en-IN" sz="1400" b="1" dirty="0" smtClean="0">
                <a:solidFill>
                  <a:schemeClr val="bg1"/>
                </a:solidFill>
              </a:rPr>
              <a:t>Born- January 21, 1921 in </a:t>
            </a:r>
            <a:r>
              <a:rPr lang="en-IN" sz="1400" b="1" dirty="0" err="1" smtClean="0">
                <a:solidFill>
                  <a:schemeClr val="bg1"/>
                </a:solidFill>
              </a:rPr>
              <a:t>Udupi</a:t>
            </a:r>
            <a:r>
              <a:rPr lang="en-IN" sz="1400" b="1" dirty="0" smtClean="0">
                <a:solidFill>
                  <a:schemeClr val="bg1"/>
                </a:solidFill>
              </a:rPr>
              <a:t> </a:t>
            </a:r>
            <a:endParaRPr lang="en-IN" sz="1400" dirty="0" smtClean="0">
              <a:solidFill>
                <a:schemeClr val="bg1"/>
              </a:solidFill>
            </a:endParaRPr>
          </a:p>
          <a:p>
            <a:pPr lvl="0"/>
            <a:r>
              <a:rPr lang="en-IN" sz="1400" b="1" dirty="0" smtClean="0">
                <a:solidFill>
                  <a:schemeClr val="bg1"/>
                </a:solidFill>
              </a:rPr>
              <a:t>Inherited and imbibed  -- </a:t>
            </a:r>
            <a:r>
              <a:rPr lang="en-IN" sz="1400" dirty="0" smtClean="0">
                <a:solidFill>
                  <a:schemeClr val="bg1"/>
                </a:solidFill>
              </a:rPr>
              <a:t> </a:t>
            </a:r>
            <a:r>
              <a:rPr lang="en-IN" sz="1400" b="1" dirty="0" smtClean="0">
                <a:solidFill>
                  <a:schemeClr val="bg1"/>
                </a:solidFill>
              </a:rPr>
              <a:t>advocacy for the poor and respect for human dignity </a:t>
            </a:r>
            <a:r>
              <a:rPr lang="en-IN" sz="1400" dirty="0" smtClean="0">
                <a:solidFill>
                  <a:schemeClr val="bg1"/>
                </a:solidFill>
              </a:rPr>
              <a:t>( from his father –an accomplished surgeon who died at an early age) </a:t>
            </a:r>
            <a:r>
              <a:rPr lang="en-IN" sz="1400" b="1" dirty="0" smtClean="0">
                <a:solidFill>
                  <a:schemeClr val="bg1"/>
                </a:solidFill>
              </a:rPr>
              <a:t>and chose medicine for a career.</a:t>
            </a:r>
            <a:endParaRPr lang="en-IN" sz="1400" dirty="0" smtClean="0">
              <a:solidFill>
                <a:schemeClr val="bg1"/>
              </a:solidFill>
            </a:endParaRPr>
          </a:p>
          <a:p>
            <a:pPr lvl="0"/>
            <a:r>
              <a:rPr lang="en-IN" sz="1400" dirty="0" smtClean="0">
                <a:solidFill>
                  <a:schemeClr val="bg1"/>
                </a:solidFill>
              </a:rPr>
              <a:t>A “</a:t>
            </a:r>
            <a:r>
              <a:rPr lang="en-IN" sz="1400" i="1" dirty="0" err="1" smtClean="0">
                <a:solidFill>
                  <a:schemeClr val="bg1"/>
                </a:solidFill>
              </a:rPr>
              <a:t>Stanleyian</a:t>
            </a:r>
            <a:r>
              <a:rPr lang="en-IN" sz="1400" i="1" dirty="0" smtClean="0">
                <a:solidFill>
                  <a:schemeClr val="bg1"/>
                </a:solidFill>
              </a:rPr>
              <a:t>”   -    alumnus of Stanley Medical College, 1945.</a:t>
            </a:r>
          </a:p>
          <a:p>
            <a:pPr lvl="0"/>
            <a:r>
              <a:rPr lang="en-IN" sz="1400" i="1" dirty="0" smtClean="0">
                <a:solidFill>
                  <a:schemeClr val="bg1"/>
                </a:solidFill>
              </a:rPr>
              <a:t>Trained for Masters at CMC, Vellore </a:t>
            </a:r>
          </a:p>
          <a:p>
            <a:pPr lvl="0"/>
            <a:r>
              <a:rPr lang="en-IN" sz="1400" i="1" dirty="0" smtClean="0">
                <a:solidFill>
                  <a:schemeClr val="bg1"/>
                </a:solidFill>
              </a:rPr>
              <a:t>As Faculty,-  trained with pioneers and surgical giants as – </a:t>
            </a:r>
            <a:r>
              <a:rPr lang="en-IN" sz="1400" i="1" dirty="0" err="1" smtClean="0">
                <a:solidFill>
                  <a:schemeClr val="bg1"/>
                </a:solidFill>
              </a:rPr>
              <a:t>Sommerville</a:t>
            </a:r>
            <a:r>
              <a:rPr lang="en-IN" sz="1400" i="1" dirty="0" smtClean="0">
                <a:solidFill>
                  <a:schemeClr val="bg1"/>
                </a:solidFill>
              </a:rPr>
              <a:t>,  JCS Carson,  Barnes,  Paul Brand</a:t>
            </a:r>
            <a:endParaRPr lang="en-IN" sz="1400" dirty="0" smtClean="0">
              <a:solidFill>
                <a:schemeClr val="bg1"/>
              </a:solidFill>
            </a:endParaRPr>
          </a:p>
          <a:p>
            <a:pPr lvl="0"/>
            <a:r>
              <a:rPr lang="en-IN" sz="1400" i="1" dirty="0" smtClean="0">
                <a:solidFill>
                  <a:schemeClr val="bg1"/>
                </a:solidFill>
              </a:rPr>
              <a:t>“Spotted” for  TURP training  in view of his temperament and talent</a:t>
            </a:r>
            <a:endParaRPr lang="en-IN" sz="1400" dirty="0" smtClean="0">
              <a:solidFill>
                <a:schemeClr val="bg1"/>
              </a:solidFill>
            </a:endParaRPr>
          </a:p>
          <a:p>
            <a:pPr lvl="0"/>
            <a:r>
              <a:rPr lang="en-IN" sz="1400" i="1" dirty="0" smtClean="0">
                <a:solidFill>
                  <a:schemeClr val="bg1"/>
                </a:solidFill>
              </a:rPr>
              <a:t>Awarded the “ Rockefeller Fellowship”- and trained with pioneers ---Foley,  </a:t>
            </a:r>
            <a:r>
              <a:rPr lang="en-IN" sz="1400" i="1" dirty="0" err="1" smtClean="0">
                <a:solidFill>
                  <a:schemeClr val="bg1"/>
                </a:solidFill>
              </a:rPr>
              <a:t>Leadbetter</a:t>
            </a:r>
            <a:r>
              <a:rPr lang="en-IN" sz="1400" i="1" dirty="0" smtClean="0">
                <a:solidFill>
                  <a:schemeClr val="bg1"/>
                </a:solidFill>
              </a:rPr>
              <a:t>, Marshall and, Reuben Flocks. Returned to </a:t>
            </a:r>
            <a:r>
              <a:rPr lang="en-IN" sz="1400" i="1" dirty="0" err="1" smtClean="0">
                <a:solidFill>
                  <a:schemeClr val="bg1"/>
                </a:solidFill>
              </a:rPr>
              <a:t>india</a:t>
            </a:r>
            <a:r>
              <a:rPr lang="en-IN" sz="1400" i="1" dirty="0" smtClean="0">
                <a:solidFill>
                  <a:schemeClr val="bg1"/>
                </a:solidFill>
              </a:rPr>
              <a:t> with a gifted </a:t>
            </a:r>
            <a:r>
              <a:rPr lang="en-IN" sz="1400" i="1" dirty="0" err="1" smtClean="0">
                <a:solidFill>
                  <a:schemeClr val="bg1"/>
                </a:solidFill>
              </a:rPr>
              <a:t>resectoscope</a:t>
            </a:r>
            <a:endParaRPr lang="en-IN" sz="1400" dirty="0" smtClean="0">
              <a:solidFill>
                <a:schemeClr val="bg1"/>
              </a:solidFill>
            </a:endParaRPr>
          </a:p>
          <a:p>
            <a:pPr lvl="0"/>
            <a:r>
              <a:rPr lang="en-US" sz="1400" i="1" dirty="0" smtClean="0">
                <a:solidFill>
                  <a:schemeClr val="bg1"/>
                </a:solidFill>
              </a:rPr>
              <a:t>Established the Urological Service at CMC ,Vellore and pioneered endoscopic surgery in India</a:t>
            </a:r>
            <a:endParaRPr lang="en-IN" sz="1400" dirty="0" smtClean="0">
              <a:solidFill>
                <a:schemeClr val="bg1"/>
              </a:solidFill>
            </a:endParaRPr>
          </a:p>
          <a:p>
            <a:pPr lvl="0"/>
            <a:r>
              <a:rPr lang="en-US" sz="1400" i="1" dirty="0" smtClean="0">
                <a:solidFill>
                  <a:schemeClr val="bg1"/>
                </a:solidFill>
              </a:rPr>
              <a:t>Was a bold and innovative surgeon,  laid the foundation for the first Successful Renal Transplant in India------ but over the years cautioned against its indiscriminate  application in the light of  the country’s socio-economic  scene.</a:t>
            </a:r>
            <a:endParaRPr lang="en-IN" sz="1400" dirty="0" smtClean="0">
              <a:solidFill>
                <a:schemeClr val="bg1"/>
              </a:solidFill>
            </a:endParaRPr>
          </a:p>
          <a:p>
            <a:pPr lvl="0"/>
            <a:r>
              <a:rPr lang="en-US" sz="1400" i="1" dirty="0" smtClean="0">
                <a:solidFill>
                  <a:schemeClr val="bg1"/>
                </a:solidFill>
              </a:rPr>
              <a:t>Trained – the early Urological Surgeons and Teachers from Karnataka---Dr P </a:t>
            </a:r>
            <a:r>
              <a:rPr lang="en-US" sz="1400" i="1" dirty="0" err="1" smtClean="0">
                <a:solidFill>
                  <a:schemeClr val="bg1"/>
                </a:solidFill>
              </a:rPr>
              <a:t>Venugopal</a:t>
            </a:r>
            <a:r>
              <a:rPr lang="en-US" sz="1400" i="1" dirty="0" smtClean="0">
                <a:solidFill>
                  <a:schemeClr val="bg1"/>
                </a:solidFill>
              </a:rPr>
              <a:t>, Dr BT </a:t>
            </a:r>
            <a:r>
              <a:rPr lang="en-US" sz="1400" i="1" dirty="0" err="1" smtClean="0">
                <a:solidFill>
                  <a:schemeClr val="bg1"/>
                </a:solidFill>
              </a:rPr>
              <a:t>Sampathkumar</a:t>
            </a:r>
            <a:r>
              <a:rPr lang="en-US" sz="1400" i="1" dirty="0" smtClean="0">
                <a:solidFill>
                  <a:schemeClr val="bg1"/>
                </a:solidFill>
              </a:rPr>
              <a:t>, Dr AK </a:t>
            </a:r>
            <a:r>
              <a:rPr lang="en-US" sz="1400" i="1" dirty="0" err="1" smtClean="0">
                <a:solidFill>
                  <a:schemeClr val="bg1"/>
                </a:solidFill>
              </a:rPr>
              <a:t>Annamalai</a:t>
            </a:r>
            <a:r>
              <a:rPr lang="en-US" sz="1400" i="1" dirty="0" smtClean="0">
                <a:solidFill>
                  <a:schemeClr val="bg1"/>
                </a:solidFill>
              </a:rPr>
              <a:t> </a:t>
            </a:r>
            <a:endParaRPr lang="en-IN" sz="1400" dirty="0" smtClean="0">
              <a:solidFill>
                <a:schemeClr val="bg1"/>
              </a:solidFill>
            </a:endParaRPr>
          </a:p>
          <a:p>
            <a:pPr lvl="0"/>
            <a:r>
              <a:rPr lang="en-GB" sz="1400" dirty="0" smtClean="0">
                <a:solidFill>
                  <a:schemeClr val="bg1"/>
                </a:solidFill>
              </a:rPr>
              <a:t>Enjoyed a tremendous reputation and professional standing  drawing patients from all over the country--- including national heads, leaders, politicians, Generals, industrialists, prominent citizens and actors and maintained an equanimity in his modalities of treatment  without any discrimination.</a:t>
            </a:r>
            <a:endParaRPr lang="en-IN" sz="1400" dirty="0" smtClean="0">
              <a:solidFill>
                <a:schemeClr val="bg1"/>
              </a:solidFill>
            </a:endParaRPr>
          </a:p>
          <a:p>
            <a:pPr lvl="0"/>
            <a:r>
              <a:rPr lang="en-GB" sz="1400" dirty="0" smtClean="0">
                <a:solidFill>
                  <a:schemeClr val="bg1"/>
                </a:solidFill>
              </a:rPr>
              <a:t>Settled in Bangalore after 3 decades of service at CMC</a:t>
            </a:r>
            <a:endParaRPr lang="en-IN" sz="1400" dirty="0" smtClean="0">
              <a:solidFill>
                <a:schemeClr val="bg1"/>
              </a:solidFill>
            </a:endParaRPr>
          </a:p>
          <a:p>
            <a:pPr lvl="0"/>
            <a:r>
              <a:rPr lang="en-IN" sz="1400" dirty="0" smtClean="0">
                <a:solidFill>
                  <a:schemeClr val="bg1"/>
                </a:solidFill>
              </a:rPr>
              <a:t>here--  he was “THE SURGEON FOR SURGEONS” </a:t>
            </a:r>
            <a:r>
              <a:rPr lang="en-IN" sz="1400" baseline="30000" dirty="0" smtClean="0">
                <a:solidFill>
                  <a:schemeClr val="bg1"/>
                </a:solidFill>
              </a:rPr>
              <a:t> </a:t>
            </a:r>
            <a:r>
              <a:rPr lang="en-US" sz="1400" baseline="30000" dirty="0" smtClean="0">
                <a:solidFill>
                  <a:schemeClr val="bg1"/>
                </a:solidFill>
              </a:rPr>
              <a:t>##</a:t>
            </a:r>
            <a:endParaRPr lang="en-IN" sz="1400" dirty="0" smtClean="0">
              <a:solidFill>
                <a:schemeClr val="bg1"/>
              </a:solidFill>
            </a:endParaRPr>
          </a:p>
          <a:p>
            <a:pPr lvl="0"/>
            <a:r>
              <a:rPr lang="en-GB" sz="1400" dirty="0" smtClean="0">
                <a:solidFill>
                  <a:schemeClr val="bg1"/>
                </a:solidFill>
              </a:rPr>
              <a:t>Relocated to </a:t>
            </a:r>
            <a:r>
              <a:rPr lang="en-GB" sz="1400" dirty="0" err="1" smtClean="0">
                <a:solidFill>
                  <a:schemeClr val="bg1"/>
                </a:solidFill>
              </a:rPr>
              <a:t>Puttaparthi</a:t>
            </a:r>
            <a:r>
              <a:rPr lang="en-GB" sz="1400" dirty="0" smtClean="0">
                <a:solidFill>
                  <a:schemeClr val="bg1"/>
                </a:solidFill>
              </a:rPr>
              <a:t> in 1991and established the Urological Service at the Sri </a:t>
            </a:r>
            <a:r>
              <a:rPr lang="en-GB" sz="1400" dirty="0" err="1" smtClean="0">
                <a:solidFill>
                  <a:schemeClr val="bg1"/>
                </a:solidFill>
              </a:rPr>
              <a:t>Sathya</a:t>
            </a:r>
            <a:r>
              <a:rPr lang="en-GB" sz="1400" dirty="0" smtClean="0">
                <a:solidFill>
                  <a:schemeClr val="bg1"/>
                </a:solidFill>
              </a:rPr>
              <a:t> </a:t>
            </a:r>
            <a:r>
              <a:rPr lang="en-GB" sz="1400" dirty="0" err="1" smtClean="0">
                <a:solidFill>
                  <a:schemeClr val="bg1"/>
                </a:solidFill>
              </a:rPr>
              <a:t>Sai</a:t>
            </a:r>
            <a:r>
              <a:rPr lang="en-GB" sz="1400" dirty="0" smtClean="0">
                <a:solidFill>
                  <a:schemeClr val="bg1"/>
                </a:solidFill>
              </a:rPr>
              <a:t> Institute of Higher Medical Sciences  at </a:t>
            </a:r>
            <a:r>
              <a:rPr lang="en-GB" sz="1400" dirty="0" err="1" smtClean="0">
                <a:solidFill>
                  <a:schemeClr val="bg1"/>
                </a:solidFill>
              </a:rPr>
              <a:t>Puttaparthi</a:t>
            </a:r>
            <a:r>
              <a:rPr lang="en-GB" sz="1400" dirty="0" smtClean="0">
                <a:solidFill>
                  <a:schemeClr val="bg1"/>
                </a:solidFill>
              </a:rPr>
              <a:t> – where he lived and functioned under the direct blessing of Sri </a:t>
            </a:r>
            <a:r>
              <a:rPr lang="en-GB" sz="1400" dirty="0" err="1" smtClean="0">
                <a:solidFill>
                  <a:schemeClr val="bg1"/>
                </a:solidFill>
              </a:rPr>
              <a:t>Sathya</a:t>
            </a:r>
            <a:r>
              <a:rPr lang="en-GB" sz="1400" dirty="0" smtClean="0">
                <a:solidFill>
                  <a:schemeClr val="bg1"/>
                </a:solidFill>
              </a:rPr>
              <a:t> </a:t>
            </a:r>
            <a:r>
              <a:rPr lang="en-GB" sz="1400" dirty="0" err="1" smtClean="0">
                <a:solidFill>
                  <a:schemeClr val="bg1"/>
                </a:solidFill>
              </a:rPr>
              <a:t>Sai</a:t>
            </a:r>
            <a:r>
              <a:rPr lang="en-GB" sz="1400" dirty="0" smtClean="0">
                <a:solidFill>
                  <a:schemeClr val="bg1"/>
                </a:solidFill>
              </a:rPr>
              <a:t> Baba</a:t>
            </a:r>
            <a:endParaRPr lang="en-IN" sz="1400" dirty="0" smtClean="0">
              <a:solidFill>
                <a:schemeClr val="bg1"/>
              </a:solidFill>
            </a:endParaRPr>
          </a:p>
          <a:p>
            <a:pPr lvl="0"/>
            <a:r>
              <a:rPr lang="en-IN" sz="1400" dirty="0" smtClean="0">
                <a:solidFill>
                  <a:schemeClr val="bg1"/>
                </a:solidFill>
              </a:rPr>
              <a:t>The Department of Urology at the SSIHMS gained national fame  quickly  under his guidance. He mentored the service and the Hospital in general till his passing away.</a:t>
            </a:r>
          </a:p>
          <a:p>
            <a:endParaRPr lang="en-IN" sz="14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Picture 4" descr="C:\Users\Home\Desktop\New folder (2)\101MSDCF\DSC00596.JPG"/>
          <p:cNvPicPr>
            <a:picLocks noGrp="1" noChangeAspect="1" noChangeArrowheads="1"/>
          </p:cNvPicPr>
          <p:nvPr>
            <p:ph idx="1"/>
          </p:nvPr>
        </p:nvPicPr>
        <p:blipFill>
          <a:blip r:embed="rId2" cstate="print">
            <a:lum bright="20000"/>
          </a:blip>
          <a:srcRect/>
          <a:stretch>
            <a:fillRect/>
          </a:stretch>
        </p:blipFill>
        <p:spPr bwMode="auto">
          <a:xfrm>
            <a:off x="428596" y="285728"/>
            <a:ext cx="8686089" cy="621510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3888" y="302359"/>
            <a:ext cx="5580112" cy="3990737"/>
          </a:xfrm>
        </p:spPr>
        <p:txBody>
          <a:bodyPr>
            <a:normAutofit/>
          </a:bodyPr>
          <a:lstStyle/>
          <a:p>
            <a:pPr marL="0" lvl="0" indent="0" fontAlgn="base">
              <a:spcBef>
                <a:spcPct val="0"/>
              </a:spcBef>
              <a:spcAft>
                <a:spcPct val="0"/>
              </a:spcAft>
              <a:buNone/>
            </a:pPr>
            <a:r>
              <a:rPr lang="en-US" altLang="en-US" b="1" i="1" dirty="0">
                <a:solidFill>
                  <a:prstClr val="white"/>
                </a:solidFill>
                <a:latin typeface="Calibri" panose="020F0502020204030204" pitchFamily="34" charset="0"/>
              </a:rPr>
              <a:t>“Great teachers are not those who dole out  facts from a textbook but who pass on their enthusiasm to those assigned to them for training and help them to develop further on their ideas</a:t>
            </a:r>
            <a:r>
              <a:rPr lang="en-US" altLang="en-US" b="1" i="1" dirty="0" smtClean="0">
                <a:solidFill>
                  <a:prstClr val="white"/>
                </a:solidFill>
                <a:latin typeface="Calibri" panose="020F0502020204030204" pitchFamily="34" charset="0"/>
              </a:rPr>
              <a:t>”          </a:t>
            </a:r>
          </a:p>
          <a:p>
            <a:pPr marL="0" lvl="0" indent="0" fontAlgn="base">
              <a:spcBef>
                <a:spcPct val="0"/>
              </a:spcBef>
              <a:spcAft>
                <a:spcPct val="0"/>
              </a:spcAft>
              <a:buNone/>
            </a:pPr>
            <a:r>
              <a:rPr lang="en-US" sz="2800" dirty="0" smtClean="0">
                <a:solidFill>
                  <a:prstClr val="black"/>
                </a:solidFill>
                <a:ea typeface="+mj-ea"/>
                <a:cs typeface="+mj-cs"/>
              </a:rPr>
              <a:t> </a:t>
            </a:r>
            <a:r>
              <a:rPr lang="en-US" sz="2800" b="1" dirty="0" smtClean="0">
                <a:solidFill>
                  <a:srgbClr val="FFFF00"/>
                </a:solidFill>
                <a:ea typeface="+mj-ea"/>
                <a:cs typeface="+mj-cs"/>
              </a:rPr>
              <a:t>Dr  </a:t>
            </a:r>
            <a:r>
              <a:rPr lang="en-IN" sz="2800" b="1" i="1" dirty="0" err="1" smtClean="0">
                <a:solidFill>
                  <a:srgbClr val="FFFF00"/>
                </a:solidFill>
              </a:rPr>
              <a:t>Hattangadi</a:t>
            </a:r>
            <a:r>
              <a:rPr lang="en-IN" sz="2800" b="1" i="1" dirty="0" smtClean="0">
                <a:solidFill>
                  <a:srgbClr val="FFFF00"/>
                </a:solidFill>
              </a:rPr>
              <a:t>  </a:t>
            </a:r>
            <a:r>
              <a:rPr lang="en-IN" sz="2800" b="1" i="1" dirty="0" err="1" smtClean="0">
                <a:solidFill>
                  <a:srgbClr val="FFFF00"/>
                </a:solidFill>
              </a:rPr>
              <a:t>Sashidhar</a:t>
            </a:r>
            <a:r>
              <a:rPr lang="en-IN" sz="2800" b="1" i="1" dirty="0" smtClean="0">
                <a:solidFill>
                  <a:srgbClr val="FFFF00"/>
                </a:solidFill>
              </a:rPr>
              <a:t> Bhat</a:t>
            </a:r>
            <a:endParaRPr lang="en-IN" sz="3600" dirty="0"/>
          </a:p>
        </p:txBody>
      </p:sp>
      <p:sp>
        <p:nvSpPr>
          <p:cNvPr id="2" name="TextBox 1"/>
          <p:cNvSpPr txBox="1"/>
          <p:nvPr/>
        </p:nvSpPr>
        <p:spPr>
          <a:xfrm>
            <a:off x="53888" y="3961987"/>
            <a:ext cx="3437992" cy="461665"/>
          </a:xfrm>
          <a:prstGeom prst="rect">
            <a:avLst/>
          </a:prstGeom>
          <a:noFill/>
        </p:spPr>
        <p:txBody>
          <a:bodyPr wrap="square" rtlCol="0">
            <a:spAutoFit/>
          </a:bodyPr>
          <a:lstStyle/>
          <a:p>
            <a:pPr algn="ctr"/>
            <a:r>
              <a:rPr lang="en-US" sz="2400" dirty="0">
                <a:solidFill>
                  <a:prstClr val="white"/>
                </a:solidFill>
              </a:rPr>
              <a:t>[21.01.1921 – 19.11.2010]</a:t>
            </a:r>
            <a:endParaRPr lang="en-IN" sz="2400" dirty="0">
              <a:solidFill>
                <a:prstClr val="white"/>
              </a:solidFill>
            </a:endParaRPr>
          </a:p>
        </p:txBody>
      </p:sp>
      <p:sp>
        <p:nvSpPr>
          <p:cNvPr id="5" name="TextBox 4"/>
          <p:cNvSpPr txBox="1"/>
          <p:nvPr/>
        </p:nvSpPr>
        <p:spPr>
          <a:xfrm>
            <a:off x="323528" y="4581128"/>
            <a:ext cx="8764835" cy="1384995"/>
          </a:xfrm>
          <a:prstGeom prst="rect">
            <a:avLst/>
          </a:prstGeom>
          <a:noFill/>
          <a:ln w="28575">
            <a:solidFill>
              <a:schemeClr val="bg1"/>
            </a:solidFill>
          </a:ln>
        </p:spPr>
        <p:txBody>
          <a:bodyPr wrap="none" rtlCol="0">
            <a:spAutoFit/>
          </a:bodyPr>
          <a:lstStyle/>
          <a:p>
            <a:pPr marL="342900" indent="-342900">
              <a:buFontTx/>
              <a:buAutoNum type="arabicPeriod"/>
            </a:pPr>
            <a:r>
              <a:rPr lang="en-IN" sz="2800" b="1" dirty="0">
                <a:solidFill>
                  <a:srgbClr val="FFFF00"/>
                </a:solidFill>
              </a:rPr>
              <a:t>He insisted that the concept of teacher supremacy </a:t>
            </a:r>
          </a:p>
          <a:p>
            <a:r>
              <a:rPr lang="en-IN" sz="2800" b="1" dirty="0">
                <a:solidFill>
                  <a:srgbClr val="FFFF00"/>
                </a:solidFill>
              </a:rPr>
              <a:t>	and student subservience is outdated.</a:t>
            </a:r>
            <a:r>
              <a:rPr lang="en-IN" sz="2800" dirty="0">
                <a:solidFill>
                  <a:srgbClr val="FFFF00"/>
                </a:solidFill>
              </a:rPr>
              <a:t> </a:t>
            </a:r>
          </a:p>
          <a:p>
            <a:r>
              <a:rPr lang="en-US" sz="2800" b="1" dirty="0">
                <a:solidFill>
                  <a:srgbClr val="FFFF00"/>
                </a:solidFill>
              </a:rPr>
              <a:t>2. He was a </a:t>
            </a:r>
            <a:r>
              <a:rPr lang="en-IN" sz="2800" b="1" dirty="0">
                <a:solidFill>
                  <a:srgbClr val="FFFF00"/>
                </a:solidFill>
              </a:rPr>
              <a:t>defender of patients' rights and prerogatives</a:t>
            </a:r>
            <a:r>
              <a:rPr lang="en-IN" sz="2800" dirty="0">
                <a:solidFill>
                  <a:srgbClr val="FFFF00"/>
                </a:solidFill>
              </a:rPr>
              <a:t>. </a:t>
            </a:r>
          </a:p>
        </p:txBody>
      </p:sp>
      <p:pic>
        <p:nvPicPr>
          <p:cNvPr id="6" name="Picture 2"/>
          <p:cNvPicPr>
            <a:picLocks noChangeAspect="1" noChangeArrowheads="1"/>
          </p:cNvPicPr>
          <p:nvPr/>
        </p:nvPicPr>
        <p:blipFill rotWithShape="1">
          <a:blip r:embed="rId2">
            <a:lum bright="30000"/>
            <a:extLst>
              <a:ext uri="{28A0092B-C50C-407E-A947-70E740481C1C}">
                <a14:useLocalDpi xmlns:a14="http://schemas.microsoft.com/office/drawing/2010/main" xmlns="" val="0"/>
              </a:ext>
            </a:extLst>
          </a:blip>
          <a:srcRect l="3164" t="23818" r="50000"/>
          <a:stretch/>
        </p:blipFill>
        <p:spPr bwMode="auto">
          <a:xfrm>
            <a:off x="428596" y="428604"/>
            <a:ext cx="2786082" cy="342902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59629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85000" lnSpcReduction="10000"/>
          </a:bodyPr>
          <a:lstStyle/>
          <a:p>
            <a:endParaRPr lang="en-IN" i="1" dirty="0" smtClean="0">
              <a:solidFill>
                <a:schemeClr val="bg1"/>
              </a:solidFill>
            </a:endParaRPr>
          </a:p>
          <a:p>
            <a:r>
              <a:rPr lang="en-IN" i="1" dirty="0" smtClean="0">
                <a:solidFill>
                  <a:schemeClr val="bg1"/>
                </a:solidFill>
              </a:rPr>
              <a:t>UNMATCHED EXCELLENCE: Dr. </a:t>
            </a:r>
            <a:r>
              <a:rPr lang="en-IN" i="1" dirty="0" err="1" smtClean="0">
                <a:solidFill>
                  <a:schemeClr val="bg1"/>
                </a:solidFill>
              </a:rPr>
              <a:t>Bhat</a:t>
            </a:r>
            <a:r>
              <a:rPr lang="en-IN" i="1" dirty="0" smtClean="0">
                <a:solidFill>
                  <a:schemeClr val="bg1"/>
                </a:solidFill>
              </a:rPr>
              <a:t> enriched every facet of urology with his exceptional skill as a surgeon and absolute commitment as a teacher. November 19 marks the first anniversary of the passing of </a:t>
            </a:r>
            <a:r>
              <a:rPr lang="en-IN" b="1" i="1" dirty="0" smtClean="0">
                <a:solidFill>
                  <a:schemeClr val="bg1"/>
                </a:solidFill>
              </a:rPr>
              <a:t>Professor </a:t>
            </a:r>
            <a:r>
              <a:rPr lang="en-IN" b="1" i="1" dirty="0" err="1" smtClean="0">
                <a:solidFill>
                  <a:schemeClr val="bg1"/>
                </a:solidFill>
              </a:rPr>
              <a:t>HattangadiSashidhar</a:t>
            </a:r>
            <a:r>
              <a:rPr lang="en-IN" b="1" i="1" dirty="0" smtClean="0">
                <a:solidFill>
                  <a:schemeClr val="bg1"/>
                </a:solidFill>
              </a:rPr>
              <a:t> </a:t>
            </a:r>
            <a:r>
              <a:rPr lang="en-IN" b="1" i="1" dirty="0" err="1" smtClean="0">
                <a:solidFill>
                  <a:schemeClr val="bg1"/>
                </a:solidFill>
              </a:rPr>
              <a:t>Bhat</a:t>
            </a:r>
            <a:r>
              <a:rPr lang="en-IN" i="1" dirty="0" smtClean="0">
                <a:solidFill>
                  <a:schemeClr val="bg1"/>
                </a:solidFill>
              </a:rPr>
              <a:t>, urologist and teacher.</a:t>
            </a:r>
            <a:endParaRPr lang="en-GB" dirty="0" smtClean="0">
              <a:solidFill>
                <a:schemeClr val="bg1"/>
              </a:solidFill>
            </a:endParaRPr>
          </a:p>
          <a:p>
            <a:r>
              <a:rPr lang="en-IN" dirty="0" smtClean="0">
                <a:solidFill>
                  <a:schemeClr val="bg1"/>
                </a:solidFill>
              </a:rPr>
              <a:t>He was </a:t>
            </a:r>
            <a:r>
              <a:rPr lang="en-IN" b="1" dirty="0" smtClean="0">
                <a:solidFill>
                  <a:schemeClr val="bg1"/>
                </a:solidFill>
              </a:rPr>
              <a:t>born on January 21, 1921 in </a:t>
            </a:r>
            <a:r>
              <a:rPr lang="en-IN" b="1" dirty="0" err="1" smtClean="0">
                <a:solidFill>
                  <a:schemeClr val="bg1"/>
                </a:solidFill>
              </a:rPr>
              <a:t>Udupi</a:t>
            </a:r>
            <a:r>
              <a:rPr lang="en-IN" dirty="0" smtClean="0">
                <a:solidFill>
                  <a:schemeClr val="bg1"/>
                </a:solidFill>
              </a:rPr>
              <a:t>. His father, an accomplished surgeon whose life was defined by advocacy for the poor and respect for human dignity, passed away at the age of 38. His qualities remained in the junior </a:t>
            </a:r>
            <a:r>
              <a:rPr lang="en-IN" dirty="0" err="1" smtClean="0">
                <a:solidFill>
                  <a:schemeClr val="bg1"/>
                </a:solidFill>
              </a:rPr>
              <a:t>Bhat</a:t>
            </a:r>
            <a:r>
              <a:rPr lang="en-IN" dirty="0" smtClean="0">
                <a:solidFill>
                  <a:schemeClr val="bg1"/>
                </a:solidFill>
              </a:rPr>
              <a:t>, and inevitably he chose a career in medicine. After </a:t>
            </a:r>
            <a:r>
              <a:rPr lang="en-IN" b="1" dirty="0" smtClean="0">
                <a:solidFill>
                  <a:schemeClr val="bg1"/>
                </a:solidFill>
              </a:rPr>
              <a:t>graduating in 1945 from Stanley Medical College, </a:t>
            </a:r>
            <a:r>
              <a:rPr lang="en-IN" b="1" dirty="0" err="1" smtClean="0">
                <a:solidFill>
                  <a:schemeClr val="bg1"/>
                </a:solidFill>
              </a:rPr>
              <a:t>Madras,H.S</a:t>
            </a:r>
            <a:r>
              <a:rPr lang="en-IN" b="1" dirty="0" smtClean="0">
                <a:solidFill>
                  <a:schemeClr val="bg1"/>
                </a:solidFill>
              </a:rPr>
              <a:t>. </a:t>
            </a:r>
            <a:r>
              <a:rPr lang="en-IN" b="1" dirty="0" err="1" smtClean="0">
                <a:solidFill>
                  <a:schemeClr val="bg1"/>
                </a:solidFill>
              </a:rPr>
              <a:t>Bhat</a:t>
            </a:r>
            <a:r>
              <a:rPr lang="en-IN" b="1" dirty="0" smtClean="0">
                <a:solidFill>
                  <a:schemeClr val="bg1"/>
                </a:solidFill>
              </a:rPr>
              <a:t> went to Vellore for his M.S. at the Christian Medical College. There he stayed on for three decades as a faculty member.</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85000" lnSpcReduction="20000"/>
          </a:bodyPr>
          <a:lstStyle/>
          <a:p>
            <a:r>
              <a:rPr lang="en-IN" dirty="0" smtClean="0">
                <a:solidFill>
                  <a:schemeClr val="bg1"/>
                </a:solidFill>
              </a:rPr>
              <a:t>He was tutored by masters of the surgical craft such as Professors T.H. </a:t>
            </a:r>
            <a:r>
              <a:rPr lang="en-IN" dirty="0" err="1" smtClean="0">
                <a:solidFill>
                  <a:schemeClr val="bg1"/>
                </a:solidFill>
              </a:rPr>
              <a:t>Sommervel</a:t>
            </a:r>
            <a:r>
              <a:rPr lang="en-IN" dirty="0" smtClean="0">
                <a:solidFill>
                  <a:schemeClr val="bg1"/>
                </a:solidFill>
              </a:rPr>
              <a:t>, John Spencer Carmen and Roger Barnes. Of the three, Professor Barnes influenced him most. Having come from the Loma Linda University in California, </a:t>
            </a:r>
            <a:r>
              <a:rPr lang="en-IN" b="1" dirty="0" smtClean="0">
                <a:solidFill>
                  <a:schemeClr val="bg1"/>
                </a:solidFill>
              </a:rPr>
              <a:t>he was an undisputed master of transurethral resection of the prostate.</a:t>
            </a:r>
            <a:r>
              <a:rPr lang="en-IN" dirty="0" smtClean="0">
                <a:solidFill>
                  <a:schemeClr val="bg1"/>
                </a:solidFill>
              </a:rPr>
              <a:t> As a missionary he frequented the CMC and spent months at a stretch teaching and performing surgery. Among the surgical residents, Dr. Barnes reckoned Dr. </a:t>
            </a:r>
            <a:r>
              <a:rPr lang="en-IN" dirty="0" err="1" smtClean="0">
                <a:solidFill>
                  <a:schemeClr val="bg1"/>
                </a:solidFill>
              </a:rPr>
              <a:t>Bhat</a:t>
            </a:r>
            <a:r>
              <a:rPr lang="en-IN" dirty="0" smtClean="0">
                <a:solidFill>
                  <a:schemeClr val="bg1"/>
                </a:solidFill>
              </a:rPr>
              <a:t>, in terms of temperament and talent, to be the most suited to be taught the intricacies of transurethral resection. Dr. </a:t>
            </a:r>
            <a:r>
              <a:rPr lang="en-IN" dirty="0" err="1" smtClean="0">
                <a:solidFill>
                  <a:schemeClr val="bg1"/>
                </a:solidFill>
              </a:rPr>
              <a:t>Bhat</a:t>
            </a:r>
            <a:r>
              <a:rPr lang="en-IN" dirty="0" smtClean="0">
                <a:solidFill>
                  <a:schemeClr val="bg1"/>
                </a:solidFill>
              </a:rPr>
              <a:t> took it all in avidly and gravitated towards urology. From 1957 to 1959, a Rockefeller Fellowship and other fellowships enabled him to work in major American and European centres and </a:t>
            </a:r>
            <a:r>
              <a:rPr lang="en-IN" b="1" dirty="0" smtClean="0">
                <a:solidFill>
                  <a:schemeClr val="bg1"/>
                </a:solidFill>
              </a:rPr>
              <a:t>interact with urologists such as Fredrik Foley, </a:t>
            </a:r>
            <a:r>
              <a:rPr lang="en-IN" b="1" dirty="0" err="1" smtClean="0">
                <a:solidFill>
                  <a:schemeClr val="bg1"/>
                </a:solidFill>
              </a:rPr>
              <a:t>Leadbetter</a:t>
            </a:r>
            <a:r>
              <a:rPr lang="en-IN" b="1" dirty="0" smtClean="0">
                <a:solidFill>
                  <a:schemeClr val="bg1"/>
                </a:solidFill>
              </a:rPr>
              <a:t>, Victor Marshal and Reuben Flocks. On his return, he formed the Department of Urology at the CMC Hospital.</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fontScale="85000" lnSpcReduction="20000"/>
          </a:bodyPr>
          <a:lstStyle/>
          <a:p>
            <a:r>
              <a:rPr lang="en-IN" dirty="0" smtClean="0">
                <a:solidFill>
                  <a:schemeClr val="bg1"/>
                </a:solidFill>
              </a:rPr>
              <a:t>In a few years he converted the department into a major centre of urology where he catalysed many a trend-setting event. He was the first Indian surgeon to </a:t>
            </a:r>
            <a:r>
              <a:rPr lang="en-IN" b="1" dirty="0" smtClean="0">
                <a:solidFill>
                  <a:schemeClr val="bg1"/>
                </a:solidFill>
              </a:rPr>
              <a:t>exploit bladder flaps, intestine, Teflon and penile prosthesis in reconstructive urology. An unmatched </a:t>
            </a:r>
            <a:r>
              <a:rPr lang="en-IN" b="1" dirty="0" err="1" smtClean="0">
                <a:solidFill>
                  <a:schemeClr val="bg1"/>
                </a:solidFill>
              </a:rPr>
              <a:t>resectionist</a:t>
            </a:r>
            <a:r>
              <a:rPr lang="en-IN" b="1" dirty="0" smtClean="0">
                <a:solidFill>
                  <a:schemeClr val="bg1"/>
                </a:solidFill>
              </a:rPr>
              <a:t>, he oversaw the introduction of the transurethral resection of prostate in India.</a:t>
            </a:r>
            <a:r>
              <a:rPr lang="en-IN" dirty="0" smtClean="0">
                <a:solidFill>
                  <a:schemeClr val="bg1"/>
                </a:solidFill>
              </a:rPr>
              <a:t> In fact, he enriched every facet of urology. The pinnacle of these achievements at Vellore was India's first successful renal transplantation in 1971, performed by </a:t>
            </a:r>
            <a:r>
              <a:rPr lang="en-IN" dirty="0" err="1" smtClean="0">
                <a:solidFill>
                  <a:schemeClr val="bg1"/>
                </a:solidFill>
              </a:rPr>
              <a:t>his</a:t>
            </a:r>
            <a:r>
              <a:rPr lang="en-IN" i="1" dirty="0" err="1" smtClean="0">
                <a:solidFill>
                  <a:schemeClr val="bg1"/>
                </a:solidFill>
              </a:rPr>
              <a:t>protégé</a:t>
            </a:r>
            <a:r>
              <a:rPr lang="en-IN" dirty="0" err="1" smtClean="0">
                <a:solidFill>
                  <a:schemeClr val="bg1"/>
                </a:solidFill>
              </a:rPr>
              <a:t>M</a:t>
            </a:r>
            <a:r>
              <a:rPr lang="en-IN" dirty="0" smtClean="0">
                <a:solidFill>
                  <a:schemeClr val="bg1"/>
                </a:solidFill>
              </a:rPr>
              <a:t>. Mohan </a:t>
            </a:r>
            <a:r>
              <a:rPr lang="en-IN" dirty="0" err="1" smtClean="0">
                <a:solidFill>
                  <a:schemeClr val="bg1"/>
                </a:solidFill>
              </a:rPr>
              <a:t>Rao</a:t>
            </a:r>
            <a:r>
              <a:rPr lang="en-IN" dirty="0" smtClean="0">
                <a:solidFill>
                  <a:schemeClr val="bg1"/>
                </a:solidFill>
              </a:rPr>
              <a:t>. As his department's reputation soared, many urologists became interested in watching the master in the art of surgery. Dr. </a:t>
            </a:r>
            <a:r>
              <a:rPr lang="en-IN" dirty="0" err="1" smtClean="0">
                <a:solidFill>
                  <a:schemeClr val="bg1"/>
                </a:solidFill>
              </a:rPr>
              <a:t>Bhat</a:t>
            </a:r>
            <a:r>
              <a:rPr lang="en-IN" dirty="0" smtClean="0">
                <a:solidFill>
                  <a:schemeClr val="bg1"/>
                </a:solidFill>
              </a:rPr>
              <a:t> kept his department open to such young urologists. An </a:t>
            </a:r>
            <a:r>
              <a:rPr lang="en-IN" dirty="0" err="1" smtClean="0">
                <a:solidFill>
                  <a:schemeClr val="bg1"/>
                </a:solidFill>
              </a:rPr>
              <a:t>M.Ch</a:t>
            </a:r>
            <a:r>
              <a:rPr lang="en-IN" dirty="0" smtClean="0">
                <a:solidFill>
                  <a:schemeClr val="bg1"/>
                </a:solidFill>
              </a:rPr>
              <a:t>. course in urology was started in 1965. Many of us junior faculty members of state medical colleges, went to the CMC on study leave to major in urology.</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a:bodyPr>
          <a:lstStyle/>
          <a:p>
            <a:r>
              <a:rPr lang="en-IN" dirty="0" smtClean="0">
                <a:solidFill>
                  <a:schemeClr val="bg1"/>
                </a:solidFill>
              </a:rPr>
              <a:t>Dr. </a:t>
            </a:r>
            <a:r>
              <a:rPr lang="en-IN" dirty="0" err="1" smtClean="0">
                <a:solidFill>
                  <a:schemeClr val="bg1"/>
                </a:solidFill>
              </a:rPr>
              <a:t>Bhat</a:t>
            </a:r>
            <a:r>
              <a:rPr lang="en-IN" dirty="0" smtClean="0">
                <a:solidFill>
                  <a:schemeClr val="bg1"/>
                </a:solidFill>
              </a:rPr>
              <a:t> aligned himself readily with the changing paradigm and dynamics of postgraduate education. He questioned the relevance of the traditional hierarchical relations between postgraduate teachers and their students, and </a:t>
            </a:r>
            <a:r>
              <a:rPr lang="en-IN" b="1" dirty="0" smtClean="0">
                <a:solidFill>
                  <a:schemeClr val="bg1"/>
                </a:solidFill>
              </a:rPr>
              <a:t>insisted that the concept of teacher supremacy and student subservience is outdated.</a:t>
            </a:r>
            <a:r>
              <a:rPr lang="en-IN" dirty="0" smtClean="0">
                <a:solidFill>
                  <a:schemeClr val="bg1"/>
                </a:solidFill>
              </a:rPr>
              <a:t> He did not see student obsequiousness a substitute for thought and academic perseverance.</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lnSpcReduction="10000"/>
          </a:bodyPr>
          <a:lstStyle/>
          <a:p>
            <a:r>
              <a:rPr lang="en-IN" dirty="0" smtClean="0">
                <a:solidFill>
                  <a:schemeClr val="bg1"/>
                </a:solidFill>
              </a:rPr>
              <a:t>Throughout his career, he was a </a:t>
            </a:r>
            <a:r>
              <a:rPr lang="en-IN" b="1" dirty="0" smtClean="0">
                <a:solidFill>
                  <a:schemeClr val="bg1"/>
                </a:solidFill>
              </a:rPr>
              <a:t>defender of patients' rights and prerogatives</a:t>
            </a:r>
            <a:r>
              <a:rPr lang="en-IN" dirty="0" smtClean="0">
                <a:solidFill>
                  <a:schemeClr val="bg1"/>
                </a:solidFill>
              </a:rPr>
              <a:t>. The very work culture of his department was a potent validation of such rights; no surgery was ever performed without a succinct and decipherable explanation of the planned procedure to the patient. And, he insisted that we pay attention to drafting exquisite discharge summaries loaded with strategic details. The summaries were always scrutinised and amended further by Dr. </a:t>
            </a:r>
            <a:r>
              <a:rPr lang="en-IN" dirty="0" err="1" smtClean="0">
                <a:solidFill>
                  <a:schemeClr val="bg1"/>
                </a:solidFill>
              </a:rPr>
              <a:t>Bhat</a:t>
            </a:r>
            <a:r>
              <a:rPr lang="en-IN" dirty="0" smtClean="0">
                <a:solidFill>
                  <a:schemeClr val="bg1"/>
                </a:solidFill>
              </a:rPr>
              <a:t>, who removed verbiage, and added greater reasoning.</a:t>
            </a:r>
            <a:endParaRPr lang="en-GB" dirty="0" smtClean="0">
              <a:solidFill>
                <a:schemeClr val="bg1"/>
              </a:solidFill>
            </a:endParaRPr>
          </a:p>
          <a:p>
            <a:endParaRPr lang="en-GB"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357982"/>
          </a:xfrm>
        </p:spPr>
        <p:txBody>
          <a:bodyPr>
            <a:normAutofit lnSpcReduction="10000"/>
          </a:bodyPr>
          <a:lstStyle/>
          <a:p>
            <a:r>
              <a:rPr lang="en-IN" dirty="0" smtClean="0">
                <a:solidFill>
                  <a:schemeClr val="bg1"/>
                </a:solidFill>
              </a:rPr>
              <a:t>There was always an unceasing stream of patients from all social strata to his department. Among them were </a:t>
            </a:r>
            <a:r>
              <a:rPr lang="en-IN" b="1" dirty="0" err="1" smtClean="0">
                <a:solidFill>
                  <a:schemeClr val="bg1"/>
                </a:solidFill>
              </a:rPr>
              <a:t>Rajaji</a:t>
            </a:r>
            <a:r>
              <a:rPr lang="en-IN" b="1" dirty="0" smtClean="0">
                <a:solidFill>
                  <a:schemeClr val="bg1"/>
                </a:solidFill>
              </a:rPr>
              <a:t>, </a:t>
            </a:r>
            <a:r>
              <a:rPr lang="en-IN" b="1" dirty="0" err="1" smtClean="0">
                <a:solidFill>
                  <a:schemeClr val="bg1"/>
                </a:solidFill>
              </a:rPr>
              <a:t>Periyar</a:t>
            </a:r>
            <a:r>
              <a:rPr lang="en-IN" b="1" dirty="0" smtClean="0">
                <a:solidFill>
                  <a:schemeClr val="bg1"/>
                </a:solidFill>
              </a:rPr>
              <a:t>, A.K. </a:t>
            </a:r>
            <a:r>
              <a:rPr lang="en-IN" b="1" dirty="0" err="1" smtClean="0">
                <a:solidFill>
                  <a:schemeClr val="bg1"/>
                </a:solidFill>
              </a:rPr>
              <a:t>Gopalan</a:t>
            </a:r>
            <a:r>
              <a:rPr lang="en-IN" b="1" dirty="0" smtClean="0">
                <a:solidFill>
                  <a:schemeClr val="bg1"/>
                </a:solidFill>
              </a:rPr>
              <a:t>, V.V. </a:t>
            </a:r>
            <a:r>
              <a:rPr lang="en-IN" b="1" dirty="0" err="1" smtClean="0">
                <a:solidFill>
                  <a:schemeClr val="bg1"/>
                </a:solidFill>
              </a:rPr>
              <a:t>Giri</a:t>
            </a:r>
            <a:r>
              <a:rPr lang="en-IN" b="1" dirty="0" smtClean="0">
                <a:solidFill>
                  <a:schemeClr val="bg1"/>
                </a:solidFill>
              </a:rPr>
              <a:t>, General </a:t>
            </a:r>
            <a:r>
              <a:rPr lang="en-IN" b="1" dirty="0" err="1" smtClean="0">
                <a:solidFill>
                  <a:schemeClr val="bg1"/>
                </a:solidFill>
              </a:rPr>
              <a:t>Thimmayya</a:t>
            </a:r>
            <a:r>
              <a:rPr lang="en-IN" b="1" dirty="0" smtClean="0">
                <a:solidFill>
                  <a:schemeClr val="bg1"/>
                </a:solidFill>
              </a:rPr>
              <a:t>, E.M.S. </a:t>
            </a:r>
            <a:r>
              <a:rPr lang="en-IN" b="1" dirty="0" err="1" smtClean="0">
                <a:solidFill>
                  <a:schemeClr val="bg1"/>
                </a:solidFill>
              </a:rPr>
              <a:t>Namboodiripad</a:t>
            </a:r>
            <a:r>
              <a:rPr lang="en-IN" b="1" dirty="0" smtClean="0">
                <a:solidFill>
                  <a:schemeClr val="bg1"/>
                </a:solidFill>
              </a:rPr>
              <a:t>, </a:t>
            </a:r>
            <a:r>
              <a:rPr lang="en-IN" b="1" dirty="0" err="1" smtClean="0">
                <a:solidFill>
                  <a:schemeClr val="bg1"/>
                </a:solidFill>
              </a:rPr>
              <a:t>Jayaprakash</a:t>
            </a:r>
            <a:r>
              <a:rPr lang="en-IN" b="1" dirty="0" smtClean="0">
                <a:solidFill>
                  <a:schemeClr val="bg1"/>
                </a:solidFill>
              </a:rPr>
              <a:t> </a:t>
            </a:r>
            <a:r>
              <a:rPr lang="en-IN" b="1" dirty="0" err="1" smtClean="0">
                <a:solidFill>
                  <a:schemeClr val="bg1"/>
                </a:solidFill>
              </a:rPr>
              <a:t>Narayan</a:t>
            </a:r>
            <a:r>
              <a:rPr lang="en-IN" b="1" dirty="0" smtClean="0">
                <a:solidFill>
                  <a:schemeClr val="bg1"/>
                </a:solidFill>
              </a:rPr>
              <a:t> and </a:t>
            </a:r>
            <a:r>
              <a:rPr lang="en-IN" b="1" dirty="0" err="1" smtClean="0">
                <a:solidFill>
                  <a:schemeClr val="bg1"/>
                </a:solidFill>
              </a:rPr>
              <a:t>Amitabh</a:t>
            </a:r>
            <a:r>
              <a:rPr lang="en-IN" b="1" dirty="0" smtClean="0">
                <a:solidFill>
                  <a:schemeClr val="bg1"/>
                </a:solidFill>
              </a:rPr>
              <a:t> </a:t>
            </a:r>
            <a:r>
              <a:rPr lang="en-IN" b="1" dirty="0" err="1" smtClean="0">
                <a:solidFill>
                  <a:schemeClr val="bg1"/>
                </a:solidFill>
              </a:rPr>
              <a:t>Bachchan</a:t>
            </a:r>
            <a:r>
              <a:rPr lang="en-IN" b="1" dirty="0" smtClean="0">
                <a:solidFill>
                  <a:schemeClr val="bg1"/>
                </a:solidFill>
              </a:rPr>
              <a:t>.</a:t>
            </a:r>
            <a:r>
              <a:rPr lang="en-IN" dirty="0" smtClean="0">
                <a:solidFill>
                  <a:schemeClr val="bg1"/>
                </a:solidFill>
              </a:rPr>
              <a:t> The actor would forever retail Dr. </a:t>
            </a:r>
            <a:r>
              <a:rPr lang="en-IN" dirty="0" err="1" smtClean="0">
                <a:solidFill>
                  <a:schemeClr val="bg1"/>
                </a:solidFill>
              </a:rPr>
              <a:t>Bhat's</a:t>
            </a:r>
            <a:r>
              <a:rPr lang="en-IN" dirty="0" smtClean="0">
                <a:solidFill>
                  <a:schemeClr val="bg1"/>
                </a:solidFill>
              </a:rPr>
              <a:t> services with respect, affection and unalloyed gratitude for restoring his health. </a:t>
            </a:r>
            <a:r>
              <a:rPr lang="en-IN" dirty="0" err="1" smtClean="0">
                <a:solidFill>
                  <a:schemeClr val="bg1"/>
                </a:solidFill>
              </a:rPr>
              <a:t>Jayaprakash</a:t>
            </a:r>
            <a:r>
              <a:rPr lang="en-IN" dirty="0" smtClean="0">
                <a:solidFill>
                  <a:schemeClr val="bg1"/>
                </a:solidFill>
              </a:rPr>
              <a:t> </a:t>
            </a:r>
            <a:r>
              <a:rPr lang="en-IN" dirty="0" err="1" smtClean="0">
                <a:solidFill>
                  <a:schemeClr val="bg1"/>
                </a:solidFill>
              </a:rPr>
              <a:t>Narayan</a:t>
            </a:r>
            <a:r>
              <a:rPr lang="en-IN" dirty="0" smtClean="0">
                <a:solidFill>
                  <a:schemeClr val="bg1"/>
                </a:solidFill>
              </a:rPr>
              <a:t> spent two months at the CMCH during the early part of the Emergency period to undergo a prostate surgery and to subdue his somewhat refractory diabetes.</a:t>
            </a:r>
            <a:endParaRPr lang="en-GB" dirty="0" smtClean="0">
              <a:solidFill>
                <a:schemeClr val="bg1"/>
              </a:solidFill>
            </a:endParaRPr>
          </a:p>
          <a:p>
            <a:endParaRPr lang="en-GB" dirty="0">
              <a:solidFill>
                <a:schemeClr val="bg1"/>
              </a:solidFill>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1815</Words>
  <PresentationFormat>On-screen Show (4:3)</PresentationFormat>
  <Paragraphs>57</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1_Office Theme</vt:lpstr>
      <vt:lpstr>2_Office Theme</vt:lpstr>
      <vt:lpstr>Dr H S BHAT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H S BHAT Oration - 2015</dc:title>
  <dc:creator>Dr.Ramkrishna</dc:creator>
  <cp:lastModifiedBy>keystone</cp:lastModifiedBy>
  <cp:revision>6</cp:revision>
  <dcterms:modified xsi:type="dcterms:W3CDTF">2018-03-01T05:39:06Z</dcterms:modified>
</cp:coreProperties>
</file>